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5"/>
  </p:notesMasterIdLst>
  <p:sldIdLst>
    <p:sldId id="257" r:id="rId2"/>
    <p:sldId id="256" r:id="rId3"/>
    <p:sldId id="258" r:id="rId4"/>
    <p:sldId id="290" r:id="rId5"/>
    <p:sldId id="261" r:id="rId6"/>
    <p:sldId id="260" r:id="rId7"/>
    <p:sldId id="259" r:id="rId8"/>
    <p:sldId id="289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yriad Pro Light" panose="020B0403030403020204" pitchFamily="34" charset="0"/>
      <p:regular r:id="rId20"/>
      <p:bold r:id="rId21"/>
    </p:embeddedFont>
    <p:embeddedFont>
      <p:font typeface="Prompt Light" panose="00000400000000000000" pitchFamily="2" charset="-34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438">
          <p15:clr>
            <a:srgbClr val="A4A3A4"/>
          </p15:clr>
        </p15:guide>
        <p15:guide id="3" pos="72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5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2"/>
      </p:cViewPr>
      <p:guideLst>
        <p:guide orient="horz" pos="2137"/>
        <p:guide pos="438"/>
        <p:guide pos="72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918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4155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>
            <a:spLocks noGrp="1"/>
          </p:cNvSpPr>
          <p:nvPr>
            <p:ph type="pic" idx="2"/>
          </p:nvPr>
        </p:nvSpPr>
        <p:spPr>
          <a:xfrm>
            <a:off x="6228902" y="1571625"/>
            <a:ext cx="4191896" cy="340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>
            <a:spLocks noGrp="1"/>
          </p:cNvSpPr>
          <p:nvPr>
            <p:ph type="pic" idx="2"/>
          </p:nvPr>
        </p:nvSpPr>
        <p:spPr>
          <a:xfrm>
            <a:off x="1809750" y="1943100"/>
            <a:ext cx="432435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>
            <a:spLocks noGrp="1"/>
          </p:cNvSpPr>
          <p:nvPr>
            <p:ph type="pic" idx="2"/>
          </p:nvPr>
        </p:nvSpPr>
        <p:spPr>
          <a:xfrm>
            <a:off x="2491893" y="945333"/>
            <a:ext cx="2384908" cy="1506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>
            <a:spLocks noGrp="1"/>
          </p:cNvSpPr>
          <p:nvPr>
            <p:ph type="pic" idx="3"/>
          </p:nvPr>
        </p:nvSpPr>
        <p:spPr>
          <a:xfrm>
            <a:off x="2491891" y="2681368"/>
            <a:ext cx="2384908" cy="1506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2"/>
          <p:cNvSpPr>
            <a:spLocks noGrp="1"/>
          </p:cNvSpPr>
          <p:nvPr>
            <p:ph type="pic" idx="4"/>
          </p:nvPr>
        </p:nvSpPr>
        <p:spPr>
          <a:xfrm>
            <a:off x="2491891" y="4417403"/>
            <a:ext cx="2384908" cy="1506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>
            <a:spLocks noGrp="1"/>
          </p:cNvSpPr>
          <p:nvPr>
            <p:ph type="pic" idx="2"/>
          </p:nvPr>
        </p:nvSpPr>
        <p:spPr>
          <a:xfrm>
            <a:off x="6819901" y="1557685"/>
            <a:ext cx="3028738" cy="374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>
            <a:spLocks noGrp="1"/>
          </p:cNvSpPr>
          <p:nvPr>
            <p:ph type="pic" idx="2"/>
          </p:nvPr>
        </p:nvSpPr>
        <p:spPr>
          <a:xfrm>
            <a:off x="1447800" y="1962150"/>
            <a:ext cx="224790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>
            <a:spLocks noGrp="1"/>
          </p:cNvSpPr>
          <p:nvPr>
            <p:ph type="pic" idx="3"/>
          </p:nvPr>
        </p:nvSpPr>
        <p:spPr>
          <a:xfrm>
            <a:off x="4000500" y="1962150"/>
            <a:ext cx="224790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>
            <a:spLocks noGrp="1"/>
          </p:cNvSpPr>
          <p:nvPr>
            <p:ph type="pic" idx="4"/>
          </p:nvPr>
        </p:nvSpPr>
        <p:spPr>
          <a:xfrm>
            <a:off x="6553200" y="1962150"/>
            <a:ext cx="224790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>
            <a:spLocks noGrp="1"/>
          </p:cNvSpPr>
          <p:nvPr>
            <p:ph type="pic" idx="2"/>
          </p:nvPr>
        </p:nvSpPr>
        <p:spPr>
          <a:xfrm>
            <a:off x="1452110" y="1016680"/>
            <a:ext cx="2495550" cy="239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>
            <a:spLocks noGrp="1"/>
          </p:cNvSpPr>
          <p:nvPr>
            <p:ph type="pic" idx="3"/>
          </p:nvPr>
        </p:nvSpPr>
        <p:spPr>
          <a:xfrm>
            <a:off x="3947660" y="2105250"/>
            <a:ext cx="2409598" cy="300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>
            <a:spLocks noGrp="1"/>
          </p:cNvSpPr>
          <p:nvPr>
            <p:ph type="pic" idx="4"/>
          </p:nvPr>
        </p:nvSpPr>
        <p:spPr>
          <a:xfrm>
            <a:off x="2017259" y="4078515"/>
            <a:ext cx="2366056" cy="1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>
            <a:spLocks noGrp="1"/>
          </p:cNvSpPr>
          <p:nvPr>
            <p:ph type="pic" idx="2"/>
          </p:nvPr>
        </p:nvSpPr>
        <p:spPr>
          <a:xfrm>
            <a:off x="6381750" y="1666875"/>
            <a:ext cx="36576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>
            <a:spLocks noGrp="1"/>
          </p:cNvSpPr>
          <p:nvPr>
            <p:ph type="pic" idx="2"/>
          </p:nvPr>
        </p:nvSpPr>
        <p:spPr>
          <a:xfrm>
            <a:off x="8763000" y="1476375"/>
            <a:ext cx="3429000" cy="390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>
            <a:spLocks noGrp="1"/>
          </p:cNvSpPr>
          <p:nvPr>
            <p:ph type="pic" idx="3"/>
          </p:nvPr>
        </p:nvSpPr>
        <p:spPr>
          <a:xfrm>
            <a:off x="0" y="1476375"/>
            <a:ext cx="2533650" cy="390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>
            <a:spLocks noGrp="1"/>
          </p:cNvSpPr>
          <p:nvPr>
            <p:ph type="pic" idx="2"/>
          </p:nvPr>
        </p:nvSpPr>
        <p:spPr>
          <a:xfrm>
            <a:off x="4076700" y="1104900"/>
            <a:ext cx="3486150" cy="215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>
            <a:spLocks noGrp="1"/>
          </p:cNvSpPr>
          <p:nvPr>
            <p:ph type="pic" idx="3"/>
          </p:nvPr>
        </p:nvSpPr>
        <p:spPr>
          <a:xfrm>
            <a:off x="4076700" y="3562350"/>
            <a:ext cx="34861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>
            <a:spLocks noGrp="1"/>
          </p:cNvSpPr>
          <p:nvPr>
            <p:ph type="pic" idx="2"/>
          </p:nvPr>
        </p:nvSpPr>
        <p:spPr>
          <a:xfrm>
            <a:off x="6343650" y="1464128"/>
            <a:ext cx="1828800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>
            <a:spLocks noGrp="1"/>
          </p:cNvSpPr>
          <p:nvPr>
            <p:ph type="pic" idx="3"/>
          </p:nvPr>
        </p:nvSpPr>
        <p:spPr>
          <a:xfrm>
            <a:off x="8401050" y="1464128"/>
            <a:ext cx="1828800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>
            <a:spLocks noGrp="1"/>
          </p:cNvSpPr>
          <p:nvPr>
            <p:ph type="pic" idx="4"/>
          </p:nvPr>
        </p:nvSpPr>
        <p:spPr>
          <a:xfrm>
            <a:off x="6343650" y="3559628"/>
            <a:ext cx="1828800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>
            <a:spLocks noGrp="1"/>
          </p:cNvSpPr>
          <p:nvPr>
            <p:ph type="pic" idx="5"/>
          </p:nvPr>
        </p:nvSpPr>
        <p:spPr>
          <a:xfrm>
            <a:off x="8401050" y="3559628"/>
            <a:ext cx="1828800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5C0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6"/>
          <p:cNvSpPr txBox="1"/>
          <p:nvPr/>
        </p:nvSpPr>
        <p:spPr>
          <a:xfrm>
            <a:off x="1055915" y="1793356"/>
            <a:ext cx="6864195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4400" b="1" dirty="0">
                <a:solidFill>
                  <a:schemeClr val="lt1"/>
                </a:solidFill>
                <a:latin typeface="OfficinaSerifBoldC" panose="00000800000000000000" pitchFamily="2" charset="-52"/>
                <a:ea typeface="Prompt Light"/>
                <a:cs typeface="Prompt Light"/>
                <a:sym typeface="Prompt Light"/>
              </a:rPr>
              <a:t>Отчет о деятельности </a:t>
            </a:r>
            <a:br>
              <a:rPr lang="ru-RU" sz="4400" b="1" dirty="0">
                <a:solidFill>
                  <a:schemeClr val="lt1"/>
                </a:solidFill>
                <a:latin typeface="OfficinaSerifBoldC" panose="00000800000000000000" pitchFamily="2" charset="-52"/>
                <a:ea typeface="Prompt Light"/>
                <a:cs typeface="Prompt Light"/>
                <a:sym typeface="Prompt Light"/>
              </a:rPr>
            </a:br>
            <a:r>
              <a:rPr lang="ru-RU" sz="4400" b="1" dirty="0">
                <a:solidFill>
                  <a:schemeClr val="lt1"/>
                </a:solidFill>
                <a:latin typeface="OfficinaSerifBoldC" panose="00000800000000000000" pitchFamily="2" charset="-52"/>
                <a:ea typeface="Prompt Light"/>
                <a:cs typeface="Prompt Light"/>
                <a:sym typeface="Prompt Light"/>
              </a:rPr>
              <a:t>СРОО «СОЛНЕЧНЫЕ ДЕТИ» </a:t>
            </a:r>
            <a:br>
              <a:rPr lang="ru-RU" sz="4400" b="1" dirty="0">
                <a:solidFill>
                  <a:schemeClr val="lt1"/>
                </a:solidFill>
                <a:latin typeface="OfficinaSerifBoldC" panose="00000800000000000000" pitchFamily="2" charset="-52"/>
                <a:ea typeface="Prompt Light"/>
                <a:cs typeface="Prompt Light"/>
                <a:sym typeface="Prompt Light"/>
              </a:rPr>
            </a:br>
            <a:r>
              <a:rPr lang="ru-RU" sz="4400" b="1" dirty="0">
                <a:solidFill>
                  <a:schemeClr val="lt1"/>
                </a:solidFill>
                <a:latin typeface="OfficinaSerifBoldC" panose="00000800000000000000" pitchFamily="2" charset="-52"/>
                <a:ea typeface="Prompt Light"/>
                <a:cs typeface="Prompt Light"/>
                <a:sym typeface="Prompt Light"/>
              </a:rPr>
              <a:t>за 2015 год</a:t>
            </a:r>
            <a:endParaRPr sz="4400" b="1" dirty="0">
              <a:solidFill>
                <a:schemeClr val="lt1"/>
              </a:solidFill>
              <a:latin typeface="OfficinaSerifBoldC" panose="00000800000000000000" pitchFamily="2" charset="-52"/>
              <a:ea typeface="Prompt Light"/>
              <a:cs typeface="Prompt Light"/>
              <a:sym typeface="Prompt Light"/>
            </a:endParaRPr>
          </a:p>
        </p:txBody>
      </p:sp>
      <p:cxnSp>
        <p:nvCxnSpPr>
          <p:cNvPr id="167" name="Google Shape;167;p36"/>
          <p:cNvCxnSpPr/>
          <p:nvPr/>
        </p:nvCxnSpPr>
        <p:spPr>
          <a:xfrm>
            <a:off x="0" y="6248400"/>
            <a:ext cx="121920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3" name="Google Shape;173;p36"/>
          <p:cNvSpPr txBox="1"/>
          <p:nvPr/>
        </p:nvSpPr>
        <p:spPr>
          <a:xfrm>
            <a:off x="1055915" y="5801132"/>
            <a:ext cx="4275740" cy="48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400" dirty="0">
                <a:solidFill>
                  <a:schemeClr val="lt1"/>
                </a:solidFill>
                <a:latin typeface="Officana "/>
                <a:ea typeface="Prompt Light"/>
                <a:cs typeface="Prompt Light" panose="00000400000000000000" charset="-34"/>
                <a:sym typeface="Prompt Light"/>
              </a:rPr>
              <a:t>В каждом ребенке солнце!</a:t>
            </a:r>
            <a:endParaRPr sz="2400" dirty="0">
              <a:solidFill>
                <a:schemeClr val="lt1"/>
              </a:solidFill>
              <a:latin typeface="Officana "/>
              <a:ea typeface="Prompt Light"/>
              <a:cs typeface="Prompt Light" panose="00000400000000000000" charset="-34"/>
              <a:sym typeface="Prompt Ligh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F5B6C4-D7D2-4B9D-9DFE-C1079E81E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484" y="140678"/>
            <a:ext cx="3899593" cy="30104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BAAA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2"/>
          <p:cNvSpPr/>
          <p:nvPr/>
        </p:nvSpPr>
        <p:spPr>
          <a:xfrm>
            <a:off x="233464" y="0"/>
            <a:ext cx="5405336" cy="6858000"/>
          </a:xfrm>
          <a:prstGeom prst="rect">
            <a:avLst/>
          </a:prstGeom>
          <a:solidFill>
            <a:srgbClr val="006A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МЫ ОРГАНИЗОВАЛИ И ПРОВЕЛИ ТРИ КРУПНЫХ МАССОВЫХ МЕРОПРИЯТИЯ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•ПРОСТОПРАЗДНИК к Международному дню человека с синдромом Дауна.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•Благотворительный пробег СПОРТ ВО БЛАГО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•«</a:t>
            </a:r>
            <a:r>
              <a:rPr lang="ru-RU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ПирОк</a:t>
            </a: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» - праздник ко Дню рождения СРОО «Солнечные дети»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участием детей-инвалидов,  членов семей,  волонтеров, детей без нарушения.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Все мероприятия направлены на изменения общественного мнения по отношению к людям с ограниченными возможностями и сбору средств на программы нашей организации.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2" name="Google Shape;262;p42"/>
          <p:cNvCxnSpPr/>
          <p:nvPr/>
        </p:nvCxnSpPr>
        <p:spPr>
          <a:xfrm>
            <a:off x="0" y="6248400"/>
            <a:ext cx="121920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049F4F-10E5-FA12-FAA6-E09587E83C30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14416" b="14416"/>
          <a:stretch>
            <a:fillRect/>
          </a:stretch>
        </p:blipFill>
        <p:spPr>
          <a:xfrm>
            <a:off x="5638800" y="0"/>
            <a:ext cx="6553200" cy="311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CA02D5-24D5-3E16-0161-7690F74B5AF9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4"/>
          <a:srcRect t="14095" b="14095"/>
          <a:stretch>
            <a:fillRect/>
          </a:stretch>
        </p:blipFill>
        <p:spPr>
          <a:xfrm>
            <a:off x="5638800" y="3135312"/>
            <a:ext cx="6553200" cy="313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 txBox="1"/>
          <p:nvPr/>
        </p:nvSpPr>
        <p:spPr>
          <a:xfrm>
            <a:off x="646687" y="738266"/>
            <a:ext cx="489807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1"/>
                </a:solidFill>
              </a:rPr>
              <a:t>ИНФОРМАЦИОННЫЕ МАТЕРИАЛЫ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1"/>
                </a:solidFill>
              </a:rPr>
              <a:t>Разработаны, изготовлены и распространены: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1"/>
                </a:solidFill>
              </a:rPr>
              <a:t>•	600 листовок о синдроме Дауна и об организации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1"/>
                </a:solidFill>
              </a:rPr>
              <a:t>•	200 экз. А4 информационных материалов для семей, воспитывающих детей-инвалидов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1"/>
                </a:solidFill>
              </a:rPr>
              <a:t>•	400 экз. буклетов и листовок А5 о программах помощи и поддержке семей с детьми-инвалидами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1"/>
                </a:solidFill>
              </a:rPr>
              <a:t>•	Вышло более 15 публикаций по освящению мероприятий и деятельности СРОО «Солнечные дети» в печатных источниках и социальных сетях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1"/>
                </a:solidFill>
              </a:rPr>
              <a:t>•	Привлечение внимания к проблемам детей-инвалидов на мероприятиях, в СМИ и интернет ресурсах (3 ролика по 3-5 мин каждый).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76" name="Google Shape;276;p43"/>
          <p:cNvCxnSpPr/>
          <p:nvPr/>
        </p:nvCxnSpPr>
        <p:spPr>
          <a:xfrm>
            <a:off x="0" y="6248400"/>
            <a:ext cx="121920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2" name="Google Shape;282;p43"/>
          <p:cNvSpPr txBox="1"/>
          <p:nvPr/>
        </p:nvSpPr>
        <p:spPr>
          <a:xfrm rot="-5400000">
            <a:off x="10609120" y="4931598"/>
            <a:ext cx="17173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rompt Light"/>
                <a:ea typeface="Prompt Light"/>
                <a:cs typeface="Prompt Light"/>
                <a:sym typeface="Prompt Light"/>
              </a:rPr>
              <a:t>Liquid Presentation</a:t>
            </a:r>
            <a:endParaRPr sz="1400">
              <a:solidFill>
                <a:schemeClr val="lt1"/>
              </a:solidFill>
              <a:latin typeface="Prompt Light"/>
              <a:ea typeface="Prompt Light"/>
              <a:cs typeface="Prompt Light"/>
              <a:sym typeface="Prompt Ligh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7A5B98-1B8F-A895-9B8C-3A87577EF431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3313" r="13313"/>
          <a:stretch>
            <a:fillRect/>
          </a:stretch>
        </p:blipFill>
        <p:spPr>
          <a:xfrm>
            <a:off x="5900876" y="1011677"/>
            <a:ext cx="2271574" cy="231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50CF02-B515-551F-8FF2-54ED49BCBE68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4"/>
          <a:srcRect l="13352" r="13352"/>
          <a:stretch>
            <a:fillRect/>
          </a:stretch>
        </p:blipFill>
        <p:spPr>
          <a:xfrm>
            <a:off x="8401050" y="1011238"/>
            <a:ext cx="2271713" cy="231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8125DD-55CB-54C5-A210-E22A6C86FAB3}"/>
              </a:ext>
            </a:extLst>
          </p:cNvPr>
          <p:cNvPicPr>
            <a:picLocks noGrp="1" noChangeAspect="1"/>
          </p:cNvPicPr>
          <p:nvPr>
            <p:ph type="pic" idx="5"/>
          </p:nvPr>
        </p:nvPicPr>
        <p:blipFill>
          <a:blip r:embed="rId5"/>
          <a:srcRect t="6196" b="6196"/>
          <a:stretch>
            <a:fillRect/>
          </a:stretch>
        </p:blipFill>
        <p:spPr>
          <a:xfrm>
            <a:off x="8401050" y="3559175"/>
            <a:ext cx="2271713" cy="2024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47A857-4AB8-2888-88B8-C9908B6EAA84}"/>
              </a:ext>
            </a:extLst>
          </p:cNvPr>
          <p:cNvPicPr>
            <a:picLocks noGrp="1" noChangeAspect="1"/>
          </p:cNvPicPr>
          <p:nvPr>
            <p:ph type="pic" idx="4"/>
          </p:nvPr>
        </p:nvPicPr>
        <p:blipFill>
          <a:blip r:embed="rId6"/>
          <a:srcRect t="14892" b="14892"/>
          <a:stretch>
            <a:fillRect/>
          </a:stretch>
        </p:blipFill>
        <p:spPr>
          <a:xfrm>
            <a:off x="5900738" y="3559175"/>
            <a:ext cx="2271712" cy="2024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ECF257-6730-9DCD-63F8-435C66CAC2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7782" y="61891"/>
            <a:ext cx="1581584" cy="12209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5C02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4"/>
          <p:cNvSpPr/>
          <p:nvPr/>
        </p:nvSpPr>
        <p:spPr>
          <a:xfrm>
            <a:off x="0" y="3009900"/>
            <a:ext cx="6134100" cy="3848100"/>
          </a:xfrm>
          <a:prstGeom prst="rect">
            <a:avLst/>
          </a:prstGeom>
          <a:solidFill>
            <a:srgbClr val="006A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44"/>
          <p:cNvSpPr txBox="1"/>
          <p:nvPr/>
        </p:nvSpPr>
        <p:spPr>
          <a:xfrm>
            <a:off x="3409241" y="517088"/>
            <a:ext cx="404686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БЛАГОДАРИМ</a:t>
            </a:r>
            <a:endParaRPr lang="ru-RU" sz="25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>
                <a:solidFill>
                  <a:schemeClr val="bg1"/>
                </a:solidFill>
                <a:latin typeface="Prompt Light"/>
                <a:ea typeface="Prompt Light"/>
                <a:cs typeface="Prompt Light"/>
                <a:sym typeface="Prompt Light"/>
              </a:rPr>
              <a:t> </a:t>
            </a:r>
            <a:endParaRPr lang="en-US" sz="2500" b="1" dirty="0">
              <a:solidFill>
                <a:schemeClr val="bg1"/>
              </a:solidFill>
            </a:endParaRPr>
          </a:p>
        </p:txBody>
      </p:sp>
      <p:cxnSp>
        <p:nvCxnSpPr>
          <p:cNvPr id="300" name="Google Shape;300;p44"/>
          <p:cNvCxnSpPr/>
          <p:nvPr/>
        </p:nvCxnSpPr>
        <p:spPr>
          <a:xfrm>
            <a:off x="0" y="6248400"/>
            <a:ext cx="121920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E844D00-1511-2CE1-0777-87D21281028A}"/>
              </a:ext>
            </a:extLst>
          </p:cNvPr>
          <p:cNvSpPr txBox="1"/>
          <p:nvPr/>
        </p:nvSpPr>
        <p:spPr>
          <a:xfrm>
            <a:off x="379378" y="1067631"/>
            <a:ext cx="7344383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Партнеров в реализации программ организации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AE891-3E7F-115D-EBC1-196483DF682F}"/>
              </a:ext>
            </a:extLst>
          </p:cNvPr>
          <p:cNvSpPr txBox="1"/>
          <p:nvPr/>
        </p:nvSpPr>
        <p:spPr>
          <a:xfrm>
            <a:off x="6342434" y="1625750"/>
            <a:ext cx="5849566" cy="3697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Благотворительный фонд «</a:t>
            </a:r>
            <a:r>
              <a:rPr lang="ru-RU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ДАунсайд</a:t>
            </a:r>
            <a:r>
              <a:rPr lang="ru-RU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АП», Сеть клиник «</a:t>
            </a:r>
            <a:r>
              <a:rPr lang="ru-RU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Линлайн</a:t>
            </a:r>
            <a:r>
              <a:rPr lang="ru-RU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br>
              <a:rPr lang="ru-RU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Банк ВТБ-24, </a:t>
            </a:r>
            <a:br>
              <a:rPr lang="ru-RU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Компанию «</a:t>
            </a:r>
            <a:r>
              <a:rPr lang="ru-RU" sz="2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Энель</a:t>
            </a:r>
            <a:r>
              <a:rPr lang="ru-RU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 </a:t>
            </a:r>
            <a:br>
              <a:rPr lang="ru-RU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СКБ Контур, </a:t>
            </a:r>
            <a:br>
              <a:rPr lang="ru-RU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Уральский завод гражданской авиации, ОАО «Ростелеком», </a:t>
            </a:r>
            <a:br>
              <a:rPr lang="ru-RU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Банк «Национальная факторинговая компания», </a:t>
            </a:r>
            <a:br>
              <a:rPr lang="ru-RU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Европейскую клинику «УГМК-здоровье», Компанию «Рацио»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DC0B54-499B-251C-B143-0B2DBA80ABB0}"/>
              </a:ext>
            </a:extLst>
          </p:cNvPr>
          <p:cNvSpPr txBox="1"/>
          <p:nvPr/>
        </p:nvSpPr>
        <p:spPr>
          <a:xfrm>
            <a:off x="36074" y="2978730"/>
            <a:ext cx="6152744" cy="3034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Российские правительственные и муниципальные организации и благотворительные фонды</a:t>
            </a:r>
            <a:endParaRPr lang="ru-RU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социальной политики Свердловской области, Клинико-диагностический центр «Охрана здоровья матери и ребенка», Министерство здравоохранения Свердловской области, Министерство образования Свердловской области,  Благотворительный фонд «Дети России», Благотворительный фонд «Синара», Центр культуры «Урал», ЦПКиО </a:t>
            </a:r>
            <a:r>
              <a:rPr lang="ru-RU" sz="1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им.В.В.Маяковского</a:t>
            </a:r>
            <a:r>
              <a:rPr lang="ru-RU" sz="1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Администрацию г. Екатеринбурга</a:t>
            </a:r>
            <a:endParaRPr lang="ru-RU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A5C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2" name="Google Shape;312;p45"/>
          <p:cNvCxnSpPr/>
          <p:nvPr/>
        </p:nvCxnSpPr>
        <p:spPr>
          <a:xfrm>
            <a:off x="0" y="6248400"/>
            <a:ext cx="121920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460AFF-5E4A-3C14-B220-7143C25A7AA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2668" b="2668"/>
          <a:stretch>
            <a:fillRect/>
          </a:stretch>
        </p:blipFill>
        <p:spPr>
          <a:xfrm>
            <a:off x="477838" y="912813"/>
            <a:ext cx="2386012" cy="150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B51DD8-C470-F0A4-7845-148BE08E2BBB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4"/>
          <a:srcRect t="28943" b="28943"/>
          <a:stretch>
            <a:fillRect/>
          </a:stretch>
        </p:blipFill>
        <p:spPr>
          <a:xfrm>
            <a:off x="479425" y="2665413"/>
            <a:ext cx="2386013" cy="150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11F73B-9966-4DF5-00C9-1CFF834B768C}"/>
              </a:ext>
            </a:extLst>
          </p:cNvPr>
          <p:cNvPicPr>
            <a:picLocks noGrp="1" noChangeAspect="1"/>
          </p:cNvPicPr>
          <p:nvPr>
            <p:ph type="pic" idx="4"/>
          </p:nvPr>
        </p:nvPicPr>
        <p:blipFill>
          <a:blip r:embed="rId5"/>
          <a:srcRect t="2668" b="2668"/>
          <a:stretch>
            <a:fillRect/>
          </a:stretch>
        </p:blipFill>
        <p:spPr>
          <a:xfrm>
            <a:off x="477838" y="4522788"/>
            <a:ext cx="2386012" cy="15065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349B90-C74A-E743-BA59-BEC5DC44DAEC}"/>
              </a:ext>
            </a:extLst>
          </p:cNvPr>
          <p:cNvSpPr txBox="1"/>
          <p:nvPr/>
        </p:nvSpPr>
        <p:spPr>
          <a:xfrm>
            <a:off x="3745148" y="1064548"/>
            <a:ext cx="6108970" cy="4500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Тех, кто поддерживает нас бесплатными товарами и услугами</a:t>
            </a:r>
            <a:endParaRPr lang="ru-RU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Компанию «</a:t>
            </a:r>
            <a:r>
              <a:rPr lang="ru-RU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ПепсиКо</a:t>
            </a:r>
            <a:r>
              <a:rPr lang="ru-RU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», Торговый дом «</a:t>
            </a:r>
            <a:r>
              <a:rPr lang="ru-RU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Сыробогатов</a:t>
            </a:r>
            <a:r>
              <a:rPr lang="ru-RU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», Центр оптовой торговли «ГАЛА-ЦЕНТР», Компанию «Фабрика Командор», Концерн «Калина», Сеть супермаркетов «КИРОВСКИЙ», Гипермаркет «СИМА-ЛЕНД», Сеть маникюрных салонов «ПАЛЬЧИКИ», Театр «Галерка», Фитнес центр «Зарядка», Дом книги, Компанию, «ЕКБ-ДВЕРИ», ООО  «Двери Сидоров»</a:t>
            </a:r>
            <a:endParaRPr lang="ru-RU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Информационных партнеров</a:t>
            </a:r>
            <a:endParaRPr lang="ru-RU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Телеканал «Четвертый канал», ОБЛ-ТВ, Телеканал Россия-Урал, Интернет телеканал «ЕТВ», Областную газету, Радио «Комсомольская правда»</a:t>
            </a:r>
            <a:endParaRPr lang="ru-RU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1F21F9-FE06-46AB-A0C7-B1E257E069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7782" y="159168"/>
            <a:ext cx="1581584" cy="12209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BAAA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Google Shape;153;p35"/>
          <p:cNvCxnSpPr/>
          <p:nvPr/>
        </p:nvCxnSpPr>
        <p:spPr>
          <a:xfrm>
            <a:off x="0" y="6248400"/>
            <a:ext cx="121920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35"/>
          <p:cNvSpPr txBox="1"/>
          <p:nvPr/>
        </p:nvSpPr>
        <p:spPr>
          <a:xfrm>
            <a:off x="695325" y="436107"/>
            <a:ext cx="5184970" cy="372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1800" b="1" dirty="0">
                <a:solidFill>
                  <a:schemeClr val="lt1"/>
                </a:solidFill>
                <a:latin typeface="OfficinaSerifBoldC" panose="00000800000000000000" pitchFamily="2" charset="-52"/>
                <a:ea typeface="Prompt Light"/>
                <a:cs typeface="Prompt Light"/>
                <a:sym typeface="Prompt Light"/>
              </a:rPr>
              <a:t>СРОО «СОЛНЕЧНЫЕ ДЕТИ»</a:t>
            </a:r>
            <a:endParaRPr lang="en-US" sz="1800" b="1" dirty="0">
              <a:solidFill>
                <a:schemeClr val="lt1"/>
              </a:solidFill>
              <a:latin typeface="OfficinaSerifBoldC" panose="00000800000000000000" pitchFamily="2" charset="-52"/>
              <a:ea typeface="Prompt Light"/>
              <a:cs typeface="Prompt Light"/>
              <a:sym typeface="Prompt Light"/>
            </a:endParaRPr>
          </a:p>
          <a:p>
            <a:pPr lvl="0"/>
            <a:endParaRPr sz="1800" dirty="0">
              <a:solidFill>
                <a:schemeClr val="lt1"/>
              </a:solidFill>
              <a:latin typeface="Prompt Light"/>
              <a:ea typeface="Prompt Light"/>
              <a:cs typeface="Prompt Light"/>
              <a:sym typeface="Prompt Ligh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450628-9ECA-4C96-A4C9-398ED374F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782" y="61891"/>
            <a:ext cx="1581584" cy="1220983"/>
          </a:xfrm>
          <a:prstGeom prst="rect">
            <a:avLst/>
          </a:prstGeom>
        </p:spPr>
      </p:pic>
      <p:sp>
        <p:nvSpPr>
          <p:cNvPr id="12" name="Google Shape;173;p36">
            <a:extLst>
              <a:ext uri="{FF2B5EF4-FFF2-40B4-BE49-F238E27FC236}">
                <a16:creationId xmlns:a16="http://schemas.microsoft.com/office/drawing/2014/main" id="{B6F836B0-259D-4BA5-9D96-EEFB5056E641}"/>
              </a:ext>
            </a:extLst>
          </p:cNvPr>
          <p:cNvSpPr txBox="1"/>
          <p:nvPr/>
        </p:nvSpPr>
        <p:spPr>
          <a:xfrm>
            <a:off x="8830101" y="5854477"/>
            <a:ext cx="3069139" cy="48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000" dirty="0">
                <a:solidFill>
                  <a:schemeClr val="lt1"/>
                </a:solidFill>
                <a:latin typeface="Officana "/>
                <a:ea typeface="Prompt Light"/>
                <a:cs typeface="Prompt Light" panose="00000400000000000000" charset="-34"/>
                <a:sym typeface="Prompt Light"/>
              </a:rPr>
              <a:t>В каждом ребенке солнце!</a:t>
            </a:r>
            <a:endParaRPr sz="2000" dirty="0">
              <a:solidFill>
                <a:schemeClr val="lt1"/>
              </a:solidFill>
              <a:latin typeface="Officana "/>
              <a:ea typeface="Prompt Light"/>
              <a:cs typeface="Prompt Light" panose="00000400000000000000" charset="-34"/>
              <a:sym typeface="Prompt Light"/>
            </a:endParaRPr>
          </a:p>
        </p:txBody>
      </p:sp>
      <p:sp>
        <p:nvSpPr>
          <p:cNvPr id="13" name="Google Shape;173;p36">
            <a:extLst>
              <a:ext uri="{FF2B5EF4-FFF2-40B4-BE49-F238E27FC236}">
                <a16:creationId xmlns:a16="http://schemas.microsoft.com/office/drawing/2014/main" id="{DF3098D8-E416-43AD-AF4B-F4B0FDA101D6}"/>
              </a:ext>
            </a:extLst>
          </p:cNvPr>
          <p:cNvSpPr txBox="1"/>
          <p:nvPr/>
        </p:nvSpPr>
        <p:spPr>
          <a:xfrm>
            <a:off x="692312" y="1533796"/>
            <a:ext cx="5039748" cy="435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Свердловская региональная общественная организация инвалидов  "Солнечные дети" учреждена в 2008 году в городе Екатеринбурге родителями детей с синдромом Дауна и насчитывает более 270 семей.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Главная цель - создание благоприятных условий для развития и жизни людей с синдромом Дауна в Свердловской области.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057EFB-7185-6F09-BCC5-3B3AFE620BD7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r="8282"/>
          <a:stretch>
            <a:fillRect/>
          </a:stretch>
        </p:blipFill>
        <p:spPr bwMode="auto">
          <a:xfrm>
            <a:off x="6107538" y="1320348"/>
            <a:ext cx="5445125" cy="43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A5C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"/>
          <p:cNvSpPr/>
          <p:nvPr/>
        </p:nvSpPr>
        <p:spPr>
          <a:xfrm>
            <a:off x="6819901" y="0"/>
            <a:ext cx="5372099" cy="6858000"/>
          </a:xfrm>
          <a:prstGeom prst="rect">
            <a:avLst/>
          </a:prstGeom>
          <a:solidFill>
            <a:srgbClr val="F75C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9" name="Google Shape;179;p37"/>
          <p:cNvCxnSpPr/>
          <p:nvPr/>
        </p:nvCxnSpPr>
        <p:spPr>
          <a:xfrm>
            <a:off x="0" y="6248400"/>
            <a:ext cx="121920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93857C-CA20-1C21-133C-ED1A6508AF7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3623" b="3623"/>
          <a:stretch>
            <a:fillRect/>
          </a:stretch>
        </p:blipFill>
        <p:spPr>
          <a:xfrm>
            <a:off x="6780401" y="988219"/>
            <a:ext cx="3505200" cy="48815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59;p35">
            <a:extLst>
              <a:ext uri="{FF2B5EF4-FFF2-40B4-BE49-F238E27FC236}">
                <a16:creationId xmlns:a16="http://schemas.microsoft.com/office/drawing/2014/main" id="{D18BF0FD-D7D8-4F16-8BBF-37BBE2E6D51B}"/>
              </a:ext>
            </a:extLst>
          </p:cNvPr>
          <p:cNvSpPr txBox="1"/>
          <p:nvPr/>
        </p:nvSpPr>
        <p:spPr>
          <a:xfrm>
            <a:off x="695325" y="436107"/>
            <a:ext cx="5184970" cy="372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1800" b="1" dirty="0">
                <a:solidFill>
                  <a:schemeClr val="lt1"/>
                </a:solidFill>
                <a:latin typeface="OfficinaSerifBoldC" panose="00000800000000000000" pitchFamily="2" charset="-52"/>
                <a:ea typeface="Prompt Light"/>
                <a:cs typeface="Prompt Light"/>
                <a:sym typeface="Prompt Light"/>
              </a:rPr>
              <a:t>СРОО «СОЛНЕЧНЫЕ ДЕТИ»</a:t>
            </a:r>
            <a:endParaRPr lang="en-US" sz="1800" b="1" dirty="0">
              <a:solidFill>
                <a:schemeClr val="lt1"/>
              </a:solidFill>
              <a:latin typeface="OfficinaSerifBoldC" panose="00000800000000000000" pitchFamily="2" charset="-52"/>
              <a:ea typeface="Prompt Light"/>
              <a:cs typeface="Prompt Light"/>
              <a:sym typeface="Prompt Light"/>
            </a:endParaRPr>
          </a:p>
          <a:p>
            <a:pPr lvl="0"/>
            <a:endParaRPr sz="1800" dirty="0">
              <a:solidFill>
                <a:schemeClr val="lt1"/>
              </a:solidFill>
              <a:latin typeface="Prompt Light"/>
              <a:ea typeface="Prompt Light"/>
              <a:cs typeface="Prompt Light"/>
              <a:sym typeface="Prompt Ligh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12B501F-2AA2-4562-AAB7-F2B6388C6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7782" y="61891"/>
            <a:ext cx="1581584" cy="1220983"/>
          </a:xfrm>
          <a:prstGeom prst="rect">
            <a:avLst/>
          </a:prstGeom>
        </p:spPr>
      </p:pic>
      <p:sp>
        <p:nvSpPr>
          <p:cNvPr id="15" name="Google Shape;173;p36">
            <a:extLst>
              <a:ext uri="{FF2B5EF4-FFF2-40B4-BE49-F238E27FC236}">
                <a16:creationId xmlns:a16="http://schemas.microsoft.com/office/drawing/2014/main" id="{2B58D08D-B4EE-4A10-83BC-CF8BDF71023D}"/>
              </a:ext>
            </a:extLst>
          </p:cNvPr>
          <p:cNvSpPr txBox="1"/>
          <p:nvPr/>
        </p:nvSpPr>
        <p:spPr>
          <a:xfrm>
            <a:off x="8830101" y="5854477"/>
            <a:ext cx="3069139" cy="48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000" dirty="0">
                <a:solidFill>
                  <a:schemeClr val="lt1"/>
                </a:solidFill>
                <a:latin typeface="Officana "/>
                <a:ea typeface="Prompt Light"/>
                <a:cs typeface="Prompt Light" panose="00000400000000000000" charset="-34"/>
                <a:sym typeface="Prompt Light"/>
              </a:rPr>
              <a:t>В каждом ребенке солнце!</a:t>
            </a:r>
            <a:endParaRPr sz="2000" dirty="0">
              <a:solidFill>
                <a:schemeClr val="lt1"/>
              </a:solidFill>
              <a:latin typeface="Officana "/>
              <a:ea typeface="Prompt Light"/>
              <a:cs typeface="Prompt Light" panose="00000400000000000000" charset="-34"/>
              <a:sym typeface="Prompt Light"/>
            </a:endParaRPr>
          </a:p>
        </p:txBody>
      </p:sp>
      <p:sp>
        <p:nvSpPr>
          <p:cNvPr id="16" name="Google Shape;173;p36">
            <a:extLst>
              <a:ext uri="{FF2B5EF4-FFF2-40B4-BE49-F238E27FC236}">
                <a16:creationId xmlns:a16="http://schemas.microsoft.com/office/drawing/2014/main" id="{2C8E9D79-51CC-4EA2-BCB3-D03968BD9B21}"/>
              </a:ext>
            </a:extLst>
          </p:cNvPr>
          <p:cNvSpPr txBox="1"/>
          <p:nvPr/>
        </p:nvSpPr>
        <p:spPr>
          <a:xfrm>
            <a:off x="695324" y="808330"/>
            <a:ext cx="5530377" cy="416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Наша основная деятельность: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Психологическая, информационная и педагогическая помощь семьям с детьми с синдромом Дауна с самого рождения.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положительного образа людей с синдромом Дауна.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взаимодействия административных структур: органов медицинского обслуживания, образования, социальной сферы и некоммерческих организаций в решении проблем жизни людей с синдромом Дауна.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информацией специалистов, работающих с детьми с синдромом Дауна, о методах и педагогических технологиях их развития.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"/>
          <p:cNvSpPr/>
          <p:nvPr/>
        </p:nvSpPr>
        <p:spPr>
          <a:xfrm>
            <a:off x="6819901" y="0"/>
            <a:ext cx="5372099" cy="6858000"/>
          </a:xfrm>
          <a:prstGeom prst="rect">
            <a:avLst/>
          </a:prstGeom>
          <a:solidFill>
            <a:srgbClr val="F75C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9" name="Google Shape;179;p37"/>
          <p:cNvCxnSpPr/>
          <p:nvPr/>
        </p:nvCxnSpPr>
        <p:spPr>
          <a:xfrm>
            <a:off x="0" y="6248400"/>
            <a:ext cx="121920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B068BE-8356-A5D3-CE47-0D726E439DD5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8421" r="18421"/>
          <a:stretch>
            <a:fillRect/>
          </a:stretch>
        </p:blipFill>
        <p:spPr>
          <a:xfrm>
            <a:off x="6819900" y="1282700"/>
            <a:ext cx="3647882" cy="416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59;p35">
            <a:extLst>
              <a:ext uri="{FF2B5EF4-FFF2-40B4-BE49-F238E27FC236}">
                <a16:creationId xmlns:a16="http://schemas.microsoft.com/office/drawing/2014/main" id="{D18BF0FD-D7D8-4F16-8BBF-37BBE2E6D51B}"/>
              </a:ext>
            </a:extLst>
          </p:cNvPr>
          <p:cNvSpPr txBox="1"/>
          <p:nvPr/>
        </p:nvSpPr>
        <p:spPr>
          <a:xfrm>
            <a:off x="695325" y="436107"/>
            <a:ext cx="5184970" cy="372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1800" b="1" dirty="0">
                <a:solidFill>
                  <a:schemeClr val="lt1"/>
                </a:solidFill>
                <a:latin typeface="OfficinaSerifBoldC" panose="00000800000000000000" pitchFamily="2" charset="-52"/>
                <a:ea typeface="Prompt Light"/>
                <a:cs typeface="Prompt Light"/>
                <a:sym typeface="Prompt Light"/>
              </a:rPr>
              <a:t>СРОО «СОЛНЕЧНЫЕ ДЕТИ»</a:t>
            </a:r>
            <a:endParaRPr lang="en-US" sz="1800" b="1" dirty="0">
              <a:solidFill>
                <a:schemeClr val="lt1"/>
              </a:solidFill>
              <a:latin typeface="OfficinaSerifBoldC" panose="00000800000000000000" pitchFamily="2" charset="-52"/>
              <a:ea typeface="Prompt Light"/>
              <a:cs typeface="Prompt Light"/>
              <a:sym typeface="Prompt Light"/>
            </a:endParaRPr>
          </a:p>
          <a:p>
            <a:pPr lvl="0"/>
            <a:endParaRPr sz="1800" dirty="0">
              <a:solidFill>
                <a:schemeClr val="lt1"/>
              </a:solidFill>
              <a:latin typeface="Prompt Light"/>
              <a:ea typeface="Prompt Light"/>
              <a:cs typeface="Prompt Light"/>
              <a:sym typeface="Prompt Ligh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12B501F-2AA2-4562-AAB7-F2B6388C6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7782" y="61891"/>
            <a:ext cx="1581584" cy="1220983"/>
          </a:xfrm>
          <a:prstGeom prst="rect">
            <a:avLst/>
          </a:prstGeom>
        </p:spPr>
      </p:pic>
      <p:sp>
        <p:nvSpPr>
          <p:cNvPr id="15" name="Google Shape;173;p36">
            <a:extLst>
              <a:ext uri="{FF2B5EF4-FFF2-40B4-BE49-F238E27FC236}">
                <a16:creationId xmlns:a16="http://schemas.microsoft.com/office/drawing/2014/main" id="{2B58D08D-B4EE-4A10-83BC-CF8BDF71023D}"/>
              </a:ext>
            </a:extLst>
          </p:cNvPr>
          <p:cNvSpPr txBox="1"/>
          <p:nvPr/>
        </p:nvSpPr>
        <p:spPr>
          <a:xfrm>
            <a:off x="8830101" y="5854477"/>
            <a:ext cx="3069139" cy="48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000" dirty="0">
                <a:solidFill>
                  <a:schemeClr val="lt1"/>
                </a:solidFill>
                <a:latin typeface="Officana "/>
                <a:ea typeface="Prompt Light"/>
                <a:cs typeface="Prompt Light" panose="00000400000000000000" charset="-34"/>
                <a:sym typeface="Prompt Light"/>
              </a:rPr>
              <a:t>В каждом ребенке солнце!</a:t>
            </a:r>
            <a:endParaRPr sz="2000" dirty="0">
              <a:solidFill>
                <a:schemeClr val="lt1"/>
              </a:solidFill>
              <a:latin typeface="Officana "/>
              <a:ea typeface="Prompt Light"/>
              <a:cs typeface="Prompt Light" panose="00000400000000000000" charset="-34"/>
              <a:sym typeface="Prompt Light"/>
            </a:endParaRPr>
          </a:p>
        </p:txBody>
      </p:sp>
      <p:sp>
        <p:nvSpPr>
          <p:cNvPr id="16" name="Google Shape;173;p36">
            <a:extLst>
              <a:ext uri="{FF2B5EF4-FFF2-40B4-BE49-F238E27FC236}">
                <a16:creationId xmlns:a16="http://schemas.microsoft.com/office/drawing/2014/main" id="{2C8E9D79-51CC-4EA2-BCB3-D03968BD9B21}"/>
              </a:ext>
            </a:extLst>
          </p:cNvPr>
          <p:cNvSpPr txBox="1"/>
          <p:nvPr/>
        </p:nvSpPr>
        <p:spPr>
          <a:xfrm>
            <a:off x="692312" y="1282874"/>
            <a:ext cx="5039748" cy="45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ДОСТЯЖЕНИЯ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отказов от детей, рожденных с синдромом Дауна в Свердловской области за время нашей работы, снизился с 85% до 8%!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 малышей вернулись из детских домов в родные семьи!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2015 году первый малыш с синдромом Дауна был взят под опеку приемными родителями!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1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/>
          <p:nvPr/>
        </p:nvSpPr>
        <p:spPr>
          <a:xfrm>
            <a:off x="6381750" y="-1"/>
            <a:ext cx="5810250" cy="5191125"/>
          </a:xfrm>
          <a:prstGeom prst="rect">
            <a:avLst/>
          </a:prstGeom>
          <a:solidFill>
            <a:srgbClr val="006A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7" name="Google Shape;227;p40"/>
          <p:cNvCxnSpPr/>
          <p:nvPr/>
        </p:nvCxnSpPr>
        <p:spPr>
          <a:xfrm>
            <a:off x="0" y="6248400"/>
            <a:ext cx="121920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883DD6-ED51-16AE-C90C-D3CF1497DD64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3016" r="3016"/>
          <a:stretch>
            <a:fillRect/>
          </a:stretch>
        </p:blipFill>
        <p:spPr>
          <a:xfrm>
            <a:off x="6381750" y="1666875"/>
            <a:ext cx="4979988" cy="35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59;p35">
            <a:extLst>
              <a:ext uri="{FF2B5EF4-FFF2-40B4-BE49-F238E27FC236}">
                <a16:creationId xmlns:a16="http://schemas.microsoft.com/office/drawing/2014/main" id="{22A4426B-0923-4678-BE5A-4CE87B6DF8BF}"/>
              </a:ext>
            </a:extLst>
          </p:cNvPr>
          <p:cNvSpPr txBox="1"/>
          <p:nvPr/>
        </p:nvSpPr>
        <p:spPr>
          <a:xfrm>
            <a:off x="695325" y="436107"/>
            <a:ext cx="5184970" cy="372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1800" b="1" dirty="0">
                <a:solidFill>
                  <a:schemeClr val="lt1"/>
                </a:solidFill>
                <a:latin typeface="OfficinaSerifBoldC" panose="00000800000000000000" pitchFamily="2" charset="-52"/>
                <a:ea typeface="Prompt Light"/>
                <a:cs typeface="Prompt Light"/>
                <a:sym typeface="Prompt Light"/>
              </a:rPr>
              <a:t>СРОО «СОЛНЕЧНЫЕ ДЕТИ»</a:t>
            </a:r>
            <a:endParaRPr lang="en-US" sz="1800" b="1" dirty="0">
              <a:solidFill>
                <a:schemeClr val="lt1"/>
              </a:solidFill>
              <a:latin typeface="OfficinaSerifBoldC" panose="00000800000000000000" pitchFamily="2" charset="-52"/>
              <a:ea typeface="Prompt Light"/>
              <a:cs typeface="Prompt Light"/>
              <a:sym typeface="Prompt Light"/>
            </a:endParaRPr>
          </a:p>
          <a:p>
            <a:pPr lvl="0"/>
            <a:endParaRPr sz="1800" dirty="0">
              <a:solidFill>
                <a:schemeClr val="lt1"/>
              </a:solidFill>
              <a:latin typeface="Prompt Light"/>
              <a:ea typeface="Prompt Light"/>
              <a:cs typeface="Prompt Light"/>
              <a:sym typeface="Prompt Ligh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3BC45BF-DE1D-479F-B0AF-3DBA84146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7782" y="61891"/>
            <a:ext cx="1581584" cy="1220983"/>
          </a:xfrm>
          <a:prstGeom prst="rect">
            <a:avLst/>
          </a:prstGeom>
        </p:spPr>
      </p:pic>
      <p:sp>
        <p:nvSpPr>
          <p:cNvPr id="15" name="Google Shape;173;p36">
            <a:extLst>
              <a:ext uri="{FF2B5EF4-FFF2-40B4-BE49-F238E27FC236}">
                <a16:creationId xmlns:a16="http://schemas.microsoft.com/office/drawing/2014/main" id="{FF47FCB0-2AB1-45F1-9862-EA16FF5BAAB9}"/>
              </a:ext>
            </a:extLst>
          </p:cNvPr>
          <p:cNvSpPr txBox="1"/>
          <p:nvPr/>
        </p:nvSpPr>
        <p:spPr>
          <a:xfrm>
            <a:off x="8830101" y="5854477"/>
            <a:ext cx="3069139" cy="48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000" dirty="0">
                <a:solidFill>
                  <a:schemeClr val="lt1"/>
                </a:solidFill>
                <a:latin typeface="Officana "/>
                <a:ea typeface="Prompt Light"/>
                <a:cs typeface="Prompt Light" panose="00000400000000000000" charset="-34"/>
                <a:sym typeface="Prompt Light"/>
              </a:rPr>
              <a:t>В каждом ребенке солнце!</a:t>
            </a:r>
            <a:endParaRPr sz="2000" dirty="0">
              <a:solidFill>
                <a:schemeClr val="lt1"/>
              </a:solidFill>
              <a:latin typeface="Officana "/>
              <a:ea typeface="Prompt Light"/>
              <a:cs typeface="Prompt Light" panose="00000400000000000000" charset="-34"/>
              <a:sym typeface="Prompt Light"/>
            </a:endParaRPr>
          </a:p>
        </p:txBody>
      </p:sp>
      <p:sp>
        <p:nvSpPr>
          <p:cNvPr id="16" name="Google Shape;165;p36">
            <a:extLst>
              <a:ext uri="{FF2B5EF4-FFF2-40B4-BE49-F238E27FC236}">
                <a16:creationId xmlns:a16="http://schemas.microsoft.com/office/drawing/2014/main" id="{67FE4517-EF51-4F82-8D17-4C6C40E7E0A7}"/>
              </a:ext>
            </a:extLst>
          </p:cNvPr>
          <p:cNvSpPr txBox="1"/>
          <p:nvPr/>
        </p:nvSpPr>
        <p:spPr>
          <a:xfrm>
            <a:off x="3715966" y="252922"/>
            <a:ext cx="6764731" cy="1540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</a:pPr>
            <a:r>
              <a:rPr lang="ru-RU" sz="2500" b="1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2015 ГОДУ МЫ ПРОВЕЛИ ДЛЯ СЕМЕЙ и МАЛЫШЕЙ С СИНДРОМОМ ДАУНА</a:t>
            </a:r>
            <a:endParaRPr lang="ru-RU" sz="25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73;p36">
            <a:extLst>
              <a:ext uri="{FF2B5EF4-FFF2-40B4-BE49-F238E27FC236}">
                <a16:creationId xmlns:a16="http://schemas.microsoft.com/office/drawing/2014/main" id="{CEEDE340-A581-4E99-A348-60890C7DB8E7}"/>
              </a:ext>
            </a:extLst>
          </p:cNvPr>
          <p:cNvSpPr txBox="1"/>
          <p:nvPr/>
        </p:nvSpPr>
        <p:spPr>
          <a:xfrm>
            <a:off x="354975" y="1666875"/>
            <a:ext cx="5585428" cy="339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тренингов в НИИ ОММ для рожениц;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136 консультаций по развитию детей с синдромом Дауна и другими нарушениями. К нам обращаются семьи из Екатеринбурга, Свердловской области, Ханты-Мансийского округа, Пермского края, Курганской и Пермской областей;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82 занятия по подготовке к поступлению в детский сад, школу;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Групповые консультации родителей с узкими специалистами по развитию, сопровождению и обслуживанию наших особых детей.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5C02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" name="Google Shape;215;p39"/>
          <p:cNvCxnSpPr/>
          <p:nvPr/>
        </p:nvCxnSpPr>
        <p:spPr>
          <a:xfrm>
            <a:off x="0" y="6248400"/>
            <a:ext cx="121920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D790FB-AD09-A651-EB42-1CCCFAC72622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434" r="1434"/>
          <a:stretch>
            <a:fillRect/>
          </a:stretch>
        </p:blipFill>
        <p:spPr>
          <a:xfrm>
            <a:off x="165370" y="1570476"/>
            <a:ext cx="4979988" cy="34147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59;p35">
            <a:extLst>
              <a:ext uri="{FF2B5EF4-FFF2-40B4-BE49-F238E27FC236}">
                <a16:creationId xmlns:a16="http://schemas.microsoft.com/office/drawing/2014/main" id="{B6187FA2-9752-4EC0-A092-914008E44A8E}"/>
              </a:ext>
            </a:extLst>
          </p:cNvPr>
          <p:cNvSpPr txBox="1"/>
          <p:nvPr/>
        </p:nvSpPr>
        <p:spPr>
          <a:xfrm>
            <a:off x="695325" y="436107"/>
            <a:ext cx="5184970" cy="372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1800" b="1" dirty="0">
                <a:solidFill>
                  <a:schemeClr val="lt1"/>
                </a:solidFill>
                <a:latin typeface="OfficinaSerifBoldC" panose="00000800000000000000" pitchFamily="2" charset="-52"/>
                <a:ea typeface="Prompt Light"/>
                <a:cs typeface="Prompt Light"/>
                <a:sym typeface="Prompt Light"/>
              </a:rPr>
              <a:t>СРОО «СОЛНЕЧНЫЕ ДЕТИ»</a:t>
            </a:r>
            <a:endParaRPr lang="en-US" sz="1800" b="1" dirty="0">
              <a:solidFill>
                <a:schemeClr val="lt1"/>
              </a:solidFill>
              <a:latin typeface="OfficinaSerifBoldC" panose="00000800000000000000" pitchFamily="2" charset="-52"/>
              <a:ea typeface="Prompt Light"/>
              <a:cs typeface="Prompt Light"/>
              <a:sym typeface="Prompt Light"/>
            </a:endParaRPr>
          </a:p>
          <a:p>
            <a:pPr lvl="0"/>
            <a:endParaRPr sz="1800" dirty="0">
              <a:solidFill>
                <a:schemeClr val="lt1"/>
              </a:solidFill>
              <a:latin typeface="Prompt Light"/>
              <a:ea typeface="Prompt Light"/>
              <a:cs typeface="Prompt Light"/>
              <a:sym typeface="Prompt Light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58A31EA-9616-403A-B915-417084D6B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7782" y="61891"/>
            <a:ext cx="1581584" cy="1220983"/>
          </a:xfrm>
          <a:prstGeom prst="rect">
            <a:avLst/>
          </a:prstGeom>
        </p:spPr>
      </p:pic>
      <p:sp>
        <p:nvSpPr>
          <p:cNvPr id="19" name="Google Shape;173;p36">
            <a:extLst>
              <a:ext uri="{FF2B5EF4-FFF2-40B4-BE49-F238E27FC236}">
                <a16:creationId xmlns:a16="http://schemas.microsoft.com/office/drawing/2014/main" id="{409C52C7-71E6-47FF-A2FC-47C2B899B8D0}"/>
              </a:ext>
            </a:extLst>
          </p:cNvPr>
          <p:cNvSpPr txBox="1"/>
          <p:nvPr/>
        </p:nvSpPr>
        <p:spPr>
          <a:xfrm>
            <a:off x="8800918" y="6328175"/>
            <a:ext cx="3069139" cy="48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000" dirty="0">
                <a:solidFill>
                  <a:schemeClr val="lt1"/>
                </a:solidFill>
                <a:latin typeface="Officana "/>
                <a:ea typeface="Prompt Light"/>
                <a:cs typeface="Prompt Light" panose="00000400000000000000" charset="-34"/>
                <a:sym typeface="Prompt Light"/>
              </a:rPr>
              <a:t>В каждом ребенке солнце!</a:t>
            </a:r>
            <a:endParaRPr sz="2000" dirty="0">
              <a:solidFill>
                <a:schemeClr val="lt1"/>
              </a:solidFill>
              <a:latin typeface="Officana "/>
              <a:ea typeface="Prompt Light"/>
              <a:cs typeface="Prompt Light" panose="00000400000000000000" charset="-34"/>
              <a:sym typeface="Prompt Light"/>
            </a:endParaRPr>
          </a:p>
        </p:txBody>
      </p:sp>
      <p:sp>
        <p:nvSpPr>
          <p:cNvPr id="20" name="Google Shape;165;p36">
            <a:extLst>
              <a:ext uri="{FF2B5EF4-FFF2-40B4-BE49-F238E27FC236}">
                <a16:creationId xmlns:a16="http://schemas.microsoft.com/office/drawing/2014/main" id="{41A63189-F662-4437-B231-129D1E85D289}"/>
              </a:ext>
            </a:extLst>
          </p:cNvPr>
          <p:cNvSpPr txBox="1"/>
          <p:nvPr/>
        </p:nvSpPr>
        <p:spPr>
          <a:xfrm>
            <a:off x="5544766" y="40366"/>
            <a:ext cx="4523362" cy="1136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500" b="1" dirty="0">
                <a:solidFill>
                  <a:schemeClr val="tx2">
                    <a:lumMod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СПЕЦИАЛИСТОВ И ЗАИНТЕРЕСОВАННЫХ РОДИТЕЛЕЙ</a:t>
            </a:r>
            <a:endParaRPr sz="2500" b="1" dirty="0">
              <a:solidFill>
                <a:schemeClr val="tx2">
                  <a:lumMod val="25000"/>
                </a:schemeClr>
              </a:solidFill>
              <a:latin typeface="OfficinaSerifBoldC" panose="00000800000000000000" pitchFamily="2" charset="-52"/>
              <a:ea typeface="Prompt Light"/>
              <a:cs typeface="Prompt Light"/>
              <a:sym typeface="Prompt Light"/>
            </a:endParaRPr>
          </a:p>
        </p:txBody>
      </p:sp>
      <p:sp>
        <p:nvSpPr>
          <p:cNvPr id="21" name="Google Shape;173;p36">
            <a:extLst>
              <a:ext uri="{FF2B5EF4-FFF2-40B4-BE49-F238E27FC236}">
                <a16:creationId xmlns:a16="http://schemas.microsoft.com/office/drawing/2014/main" id="{BED58B4C-2F0C-46AA-AF6A-F7618CFA85CF}"/>
              </a:ext>
            </a:extLst>
          </p:cNvPr>
          <p:cNvSpPr txBox="1"/>
          <p:nvPr/>
        </p:nvSpPr>
        <p:spPr>
          <a:xfrm>
            <a:off x="5621890" y="1435511"/>
            <a:ext cx="5214723" cy="339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проведены при поддержке и с участием: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Благотворительного фонда «Даунсайд АП»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Министерства социальной политики Свердловской области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Свердловской области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Аппарата уполномоченного по правам ребёнка Свердловской области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 Охраны здоровья матери и ребёнка Свердловской области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3" name="Google Shape;193;p38"/>
          <p:cNvCxnSpPr/>
          <p:nvPr/>
        </p:nvCxnSpPr>
        <p:spPr>
          <a:xfrm>
            <a:off x="0" y="6248400"/>
            <a:ext cx="121920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Google Shape;159;p35">
            <a:extLst>
              <a:ext uri="{FF2B5EF4-FFF2-40B4-BE49-F238E27FC236}">
                <a16:creationId xmlns:a16="http://schemas.microsoft.com/office/drawing/2014/main" id="{DABA384F-C411-4C04-B189-DA47FBD66BB8}"/>
              </a:ext>
            </a:extLst>
          </p:cNvPr>
          <p:cNvSpPr txBox="1"/>
          <p:nvPr/>
        </p:nvSpPr>
        <p:spPr>
          <a:xfrm>
            <a:off x="695325" y="436107"/>
            <a:ext cx="5184970" cy="372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1800" b="1" dirty="0">
                <a:solidFill>
                  <a:schemeClr val="bg1"/>
                </a:solidFill>
                <a:latin typeface="OfficinaSerifBoldC" panose="00000800000000000000" pitchFamily="2" charset="-52"/>
                <a:ea typeface="Prompt Light"/>
                <a:cs typeface="Prompt Light"/>
                <a:sym typeface="Prompt Light"/>
              </a:rPr>
              <a:t>СРОО «СОЛНЕЧНЫЕ ДЕТИ»</a:t>
            </a:r>
            <a:endParaRPr lang="en-US" sz="1800" b="1" dirty="0">
              <a:solidFill>
                <a:schemeClr val="bg1"/>
              </a:solidFill>
              <a:latin typeface="OfficinaSerifBoldC" panose="00000800000000000000" pitchFamily="2" charset="-52"/>
              <a:ea typeface="Prompt Light"/>
              <a:cs typeface="Prompt Light"/>
              <a:sym typeface="Prompt Light"/>
            </a:endParaRPr>
          </a:p>
          <a:p>
            <a:pPr lvl="0"/>
            <a:endParaRPr sz="1800" dirty="0">
              <a:solidFill>
                <a:schemeClr val="lt1"/>
              </a:solidFill>
              <a:latin typeface="Prompt Light"/>
              <a:ea typeface="Prompt Light"/>
              <a:cs typeface="Prompt Light"/>
              <a:sym typeface="Prompt Ligh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8954A52-C05A-4241-92FB-DD60537D4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782" y="61891"/>
            <a:ext cx="1581584" cy="1220983"/>
          </a:xfrm>
          <a:prstGeom prst="rect">
            <a:avLst/>
          </a:prstGeom>
        </p:spPr>
      </p:pic>
      <p:sp>
        <p:nvSpPr>
          <p:cNvPr id="15" name="Google Shape;173;p36">
            <a:extLst>
              <a:ext uri="{FF2B5EF4-FFF2-40B4-BE49-F238E27FC236}">
                <a16:creationId xmlns:a16="http://schemas.microsoft.com/office/drawing/2014/main" id="{0F03ECDD-225F-46B8-AF8F-A295F2DAF734}"/>
              </a:ext>
            </a:extLst>
          </p:cNvPr>
          <p:cNvSpPr txBox="1"/>
          <p:nvPr/>
        </p:nvSpPr>
        <p:spPr>
          <a:xfrm>
            <a:off x="8830101" y="5854477"/>
            <a:ext cx="3069139" cy="48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Officana "/>
                <a:ea typeface="Prompt Light"/>
                <a:cs typeface="Prompt Light" panose="00000400000000000000" charset="-34"/>
                <a:sym typeface="Prompt Light"/>
              </a:rPr>
              <a:t>В каждом ребенке солнце!</a:t>
            </a:r>
            <a:endParaRPr sz="2000" dirty="0">
              <a:solidFill>
                <a:schemeClr val="bg1"/>
              </a:solidFill>
              <a:latin typeface="Officana "/>
              <a:ea typeface="Prompt Light"/>
              <a:cs typeface="Prompt Light" panose="00000400000000000000" charset="-34"/>
              <a:sym typeface="Prompt Light"/>
            </a:endParaRPr>
          </a:p>
        </p:txBody>
      </p:sp>
      <p:sp>
        <p:nvSpPr>
          <p:cNvPr id="16" name="Google Shape;165;p36">
            <a:extLst>
              <a:ext uri="{FF2B5EF4-FFF2-40B4-BE49-F238E27FC236}">
                <a16:creationId xmlns:a16="http://schemas.microsoft.com/office/drawing/2014/main" id="{FFB11428-9F9A-4A7D-9BE1-B4E5B5C5DE5B}"/>
              </a:ext>
            </a:extLst>
          </p:cNvPr>
          <p:cNvSpPr txBox="1"/>
          <p:nvPr/>
        </p:nvSpPr>
        <p:spPr>
          <a:xfrm>
            <a:off x="0" y="808330"/>
            <a:ext cx="8570068" cy="828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ru-RU" sz="1800" dirty="0">
              <a:effectLst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9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Семинар: «Развитие ребенка в естественной среде. Компетентностный подход».</a:t>
            </a:r>
            <a:endParaRPr lang="ru-RU" sz="19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9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Тренинг-семинар  «Познавательное развитие и особенности поведения дошкольников».</a:t>
            </a:r>
            <a:endParaRPr lang="ru-RU" sz="19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9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Интернет–семинар с привлечением  специалиста по развитию речи, </a:t>
            </a:r>
            <a:r>
              <a:rPr lang="ru-RU" sz="19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аудиолога</a:t>
            </a:r>
            <a:r>
              <a:rPr lang="ru-RU" sz="19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Джулии Хьюз по теме: «Развитие коммуникативных и речевых навыков у детей с синдромом  Дауна».</a:t>
            </a:r>
            <a:endParaRPr lang="ru-RU" sz="19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9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Интернет–семинар с привлечением доктора философских наук, создателя и директора Института развития функциональных систем мозга в г. Гамбурге (Германия) -  Кристель </a:t>
            </a:r>
            <a:r>
              <a:rPr lang="ru-RU" sz="19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Манске</a:t>
            </a:r>
            <a:r>
              <a:rPr lang="ru-RU" sz="19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по теме: «Когнитивное развитие детей с СД раннего и дошкольного возраста» и «Становление речи и письма у детей с СД с младенчества до школьного возраста».</a:t>
            </a:r>
            <a:endParaRPr lang="ru-RU" sz="19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A5C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19BC4D-85C5-63B7-2669-93160B6D5A77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9763" r="19763"/>
          <a:stretch>
            <a:fillRect/>
          </a:stretch>
        </p:blipFill>
        <p:spPr>
          <a:xfrm>
            <a:off x="9494195" y="3872020"/>
            <a:ext cx="2483796" cy="3170803"/>
          </a:xfrm>
          <a:prstGeom prst="rect">
            <a:avLst/>
          </a:prstGeom>
        </p:spPr>
      </p:pic>
      <p:cxnSp>
        <p:nvCxnSpPr>
          <p:cNvPr id="179" name="Google Shape;179;p37"/>
          <p:cNvCxnSpPr/>
          <p:nvPr/>
        </p:nvCxnSpPr>
        <p:spPr>
          <a:xfrm>
            <a:off x="0" y="6248400"/>
            <a:ext cx="121920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Google Shape;159;p35">
            <a:extLst>
              <a:ext uri="{FF2B5EF4-FFF2-40B4-BE49-F238E27FC236}">
                <a16:creationId xmlns:a16="http://schemas.microsoft.com/office/drawing/2014/main" id="{907A8325-AC4A-4FD0-8127-90F1DEFD51AB}"/>
              </a:ext>
            </a:extLst>
          </p:cNvPr>
          <p:cNvSpPr txBox="1"/>
          <p:nvPr/>
        </p:nvSpPr>
        <p:spPr>
          <a:xfrm>
            <a:off x="695325" y="436107"/>
            <a:ext cx="5184970" cy="372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1800" b="1" dirty="0">
                <a:solidFill>
                  <a:schemeClr val="bg1"/>
                </a:solidFill>
                <a:latin typeface="OfficinaSerifBoldC" panose="00000800000000000000" pitchFamily="2" charset="-52"/>
                <a:ea typeface="Prompt Light"/>
                <a:cs typeface="Prompt Light"/>
                <a:sym typeface="Prompt Light"/>
              </a:rPr>
              <a:t>СРОО «СОЛНЕЧНЫЕ ДЕТИ»</a:t>
            </a:r>
            <a:endParaRPr lang="en-US" sz="1800" b="1" dirty="0">
              <a:solidFill>
                <a:schemeClr val="bg1"/>
              </a:solidFill>
              <a:latin typeface="OfficinaSerifBoldC" panose="00000800000000000000" pitchFamily="2" charset="-52"/>
              <a:ea typeface="Prompt Light"/>
              <a:cs typeface="Prompt Light"/>
              <a:sym typeface="Prompt Light"/>
            </a:endParaRPr>
          </a:p>
          <a:p>
            <a:pPr lvl="0"/>
            <a:endParaRPr sz="1800" dirty="0">
              <a:solidFill>
                <a:schemeClr val="lt1"/>
              </a:solidFill>
              <a:latin typeface="Prompt Light"/>
              <a:ea typeface="Prompt Light"/>
              <a:cs typeface="Prompt Light"/>
              <a:sym typeface="Prompt Light"/>
            </a:endParaRPr>
          </a:p>
        </p:txBody>
      </p:sp>
      <p:sp>
        <p:nvSpPr>
          <p:cNvPr id="14" name="Google Shape;165;p36">
            <a:extLst>
              <a:ext uri="{FF2B5EF4-FFF2-40B4-BE49-F238E27FC236}">
                <a16:creationId xmlns:a16="http://schemas.microsoft.com/office/drawing/2014/main" id="{DA1D409D-468C-4474-AB8F-CF2A3630FF49}"/>
              </a:ext>
            </a:extLst>
          </p:cNvPr>
          <p:cNvSpPr txBox="1"/>
          <p:nvPr/>
        </p:nvSpPr>
        <p:spPr>
          <a:xfrm>
            <a:off x="601760" y="1762884"/>
            <a:ext cx="5372100" cy="90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endParaRPr sz="4000" b="1" dirty="0">
              <a:solidFill>
                <a:schemeClr val="lt1"/>
              </a:solidFill>
              <a:latin typeface="OfficinaSerifBoldC" panose="00000800000000000000" pitchFamily="2" charset="-52"/>
              <a:ea typeface="Prompt Light"/>
              <a:cs typeface="Prompt Light"/>
              <a:sym typeface="Prompt Light"/>
            </a:endParaRPr>
          </a:p>
        </p:txBody>
      </p:sp>
      <p:sp>
        <p:nvSpPr>
          <p:cNvPr id="15" name="Google Shape;173;p36">
            <a:extLst>
              <a:ext uri="{FF2B5EF4-FFF2-40B4-BE49-F238E27FC236}">
                <a16:creationId xmlns:a16="http://schemas.microsoft.com/office/drawing/2014/main" id="{787FC0C7-9BE6-460A-84A5-7C4ADBE8B80E}"/>
              </a:ext>
            </a:extLst>
          </p:cNvPr>
          <p:cNvSpPr txBox="1"/>
          <p:nvPr/>
        </p:nvSpPr>
        <p:spPr>
          <a:xfrm>
            <a:off x="-160033" y="1040816"/>
            <a:ext cx="11142560" cy="339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Консультация по вопросам страхования детей и взрослых с ограниченными возможностями здоровья.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Консультация с представителем органов опеки «Дееспособность и признание факта недееспособности».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тренинга для специалистов организаций социального обслуживания населения и образовательных организаций Свердловской области, родителей детей–инвалидов и детей с ограниченными возможностями здоровья по теме: «Измерение результатов </a:t>
            </a:r>
            <a:r>
              <a:rPr lang="ru-RU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социальной деятельности».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25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/>
          <p:nvPr/>
        </p:nvSpPr>
        <p:spPr>
          <a:xfrm flipH="1">
            <a:off x="719846" y="1697376"/>
            <a:ext cx="87548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 с участием экспертов Благотворительного фонда «Даунсайд АП»  для специалистов организаций социального обслуживания населения и специалистов образовательных организаций  по теме: «Региональная Служба раннего развития. Структура и практические сопровождения семьи ребенка раннего возраста с ограниченными возможностями здоровья в Свердловской области».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вебинара - тренинга для специалистов социального обслуживания населения и образовательных организаций Свердловской области по теме: «Групповые формы работы с семьей ребенка раннего возраста».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 по сенсорной интеграции в РЦ </a:t>
            </a:r>
            <a:r>
              <a:rPr lang="ru-RU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г.Каменский</a:t>
            </a:r>
            <a:r>
              <a:rPr lang="ru-RU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-Уральский.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Посещение и проведение показательных консультаций в центрах  </a:t>
            </a:r>
            <a:r>
              <a:rPr lang="ru-RU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г.Полевской</a:t>
            </a:r>
            <a:r>
              <a:rPr lang="ru-RU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  </a:t>
            </a:r>
            <a:r>
              <a:rPr lang="ru-RU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г.Заречный</a:t>
            </a:r>
            <a:r>
              <a:rPr lang="ru-RU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0" name="Google Shape;240;p41"/>
          <p:cNvSpPr txBox="1"/>
          <p:nvPr/>
        </p:nvSpPr>
        <p:spPr>
          <a:xfrm>
            <a:off x="4730727" y="127716"/>
            <a:ext cx="404686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>
                <a:solidFill>
                  <a:schemeClr val="lt1"/>
                </a:solidFill>
                <a:latin typeface="Myriad Pro Light" panose="020B0403030403020204" pitchFamily="34" charset="0"/>
                <a:ea typeface="Prompt Light"/>
                <a:cs typeface="Prompt Light"/>
                <a:sym typeface="Prompt Light"/>
              </a:rPr>
              <a:t>ДЛЯ СПЕЦИАЛИСТОВ И ЗАИНТЕРЕСОВАННЫХ РОДИТЕЛЕЙ</a:t>
            </a:r>
          </a:p>
        </p:txBody>
      </p:sp>
      <p:cxnSp>
        <p:nvCxnSpPr>
          <p:cNvPr id="241" name="Google Shape;241;p41"/>
          <p:cNvCxnSpPr/>
          <p:nvPr/>
        </p:nvCxnSpPr>
        <p:spPr>
          <a:xfrm>
            <a:off x="0" y="6248400"/>
            <a:ext cx="121920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2" name="Google Shape;242;p41"/>
          <p:cNvSpPr txBox="1"/>
          <p:nvPr/>
        </p:nvSpPr>
        <p:spPr>
          <a:xfrm>
            <a:off x="9981115" y="5758933"/>
            <a:ext cx="17173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rompt Light"/>
                <a:ea typeface="Prompt Light"/>
                <a:cs typeface="Prompt Light"/>
                <a:sym typeface="Prompt Light"/>
              </a:rPr>
              <a:t>Liquid Presentation</a:t>
            </a:r>
            <a:endParaRPr sz="1400">
              <a:solidFill>
                <a:schemeClr val="lt1"/>
              </a:solidFill>
              <a:latin typeface="Prompt Light"/>
              <a:ea typeface="Prompt Light"/>
              <a:cs typeface="Prompt Light"/>
              <a:sym typeface="Prompt Ligh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87781B-5997-0429-4679-B7D43A093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782" y="61891"/>
            <a:ext cx="1581584" cy="12209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1027</Words>
  <Application>Microsoft Office PowerPoint</Application>
  <PresentationFormat>Широкоэкранный</PresentationFormat>
  <Paragraphs>79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Officana </vt:lpstr>
      <vt:lpstr>Myriad Pro Light</vt:lpstr>
      <vt:lpstr>Symbol</vt:lpstr>
      <vt:lpstr>OfficinaSerifBoldC</vt:lpstr>
      <vt:lpstr>Courier New</vt:lpstr>
      <vt:lpstr>Arial</vt:lpstr>
      <vt:lpstr>Calibri</vt:lpstr>
      <vt:lpstr>Prompt Light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Дети Солнечные</cp:lastModifiedBy>
  <cp:revision>11</cp:revision>
  <dcterms:modified xsi:type="dcterms:W3CDTF">2023-10-03T15:51:52Z</dcterms:modified>
</cp:coreProperties>
</file>